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62" r:id="rId13"/>
    <p:sldId id="276" r:id="rId14"/>
    <p:sldId id="269" r:id="rId15"/>
  </p:sldIdLst>
  <p:sldSz cx="18288000" cy="10287000"/>
  <p:notesSz cx="6858000" cy="9144000"/>
  <p:embeddedFontLst>
    <p:embeddedFont>
      <p:font typeface="Mokoto" panose="020B0604020202020204" charset="0"/>
      <p:regular r:id="rId16"/>
    </p:embeddedFont>
    <p:embeddedFont>
      <p:font typeface="Montserrat Semi-Bold" panose="020B0604020202020204" charset="0"/>
      <p:regular r:id="rId17"/>
    </p:embeddedFont>
    <p:embeddedFont>
      <p:font typeface="Montserrat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01619" y="6685712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11463" y="4079421"/>
            <a:ext cx="3353562" cy="4114800"/>
          </a:xfrm>
          <a:custGeom>
            <a:avLst/>
            <a:gdLst/>
            <a:ahLst/>
            <a:cxnLst/>
            <a:rect l="l" t="t" r="r" b="b"/>
            <a:pathLst>
              <a:path w="3353562" h="4114800">
                <a:moveTo>
                  <a:pt x="0" y="0"/>
                </a:moveTo>
                <a:lnTo>
                  <a:pt x="3353562" y="0"/>
                </a:lnTo>
                <a:lnTo>
                  <a:pt x="3353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15778" y="1734574"/>
            <a:ext cx="3449246" cy="4807312"/>
          </a:xfrm>
          <a:custGeom>
            <a:avLst/>
            <a:gdLst/>
            <a:ahLst/>
            <a:cxnLst/>
            <a:rect l="l" t="t" r="r" b="b"/>
            <a:pathLst>
              <a:path w="3449246" h="4807312">
                <a:moveTo>
                  <a:pt x="0" y="0"/>
                </a:moveTo>
                <a:lnTo>
                  <a:pt x="3449247" y="0"/>
                </a:lnTo>
                <a:lnTo>
                  <a:pt x="3449247" y="4807312"/>
                </a:lnTo>
                <a:lnTo>
                  <a:pt x="0" y="48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091385" y="3046697"/>
            <a:ext cx="4182770" cy="4114800"/>
          </a:xfrm>
          <a:custGeom>
            <a:avLst/>
            <a:gdLst/>
            <a:ahLst/>
            <a:cxnLst/>
            <a:rect l="l" t="t" r="r" b="b"/>
            <a:pathLst>
              <a:path w="4182770" h="411480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5281" y="5275337"/>
            <a:ext cx="5888119" cy="3039741"/>
          </a:xfrm>
          <a:custGeom>
            <a:avLst/>
            <a:gdLst/>
            <a:ahLst/>
            <a:cxnLst/>
            <a:rect l="l" t="t" r="r" b="b"/>
            <a:pathLst>
              <a:path w="5888119" h="3039741">
                <a:moveTo>
                  <a:pt x="0" y="0"/>
                </a:moveTo>
                <a:lnTo>
                  <a:pt x="5888119" y="0"/>
                </a:lnTo>
                <a:lnTo>
                  <a:pt x="5888119" y="3039741"/>
                </a:lnTo>
                <a:lnTo>
                  <a:pt x="0" y="30397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87716" y="6623968"/>
            <a:ext cx="721633" cy="1075059"/>
          </a:xfrm>
          <a:custGeom>
            <a:avLst/>
            <a:gdLst/>
            <a:ahLst/>
            <a:cxnLst/>
            <a:rect l="l" t="t" r="r" b="b"/>
            <a:pathLst>
              <a:path w="721633" h="1075059">
                <a:moveTo>
                  <a:pt x="0" y="0"/>
                </a:moveTo>
                <a:lnTo>
                  <a:pt x="721633" y="0"/>
                </a:lnTo>
                <a:lnTo>
                  <a:pt x="721633" y="1075058"/>
                </a:lnTo>
                <a:lnTo>
                  <a:pt x="0" y="10750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518317" y="1838572"/>
            <a:ext cx="7483302" cy="319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 smtClean="0">
                <a:solidFill>
                  <a:srgbClr val="92DCEF"/>
                </a:solidFill>
                <a:latin typeface="Mokoto"/>
              </a:rPr>
              <a:t>DISASTER MANAGEMENT MOBILE APP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87716" y="5824714"/>
            <a:ext cx="4503249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92DCEF"/>
                </a:solidFill>
                <a:latin typeface="Mokoto"/>
              </a:rPr>
              <a:t>pitch deck by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83152" y="6596068"/>
            <a:ext cx="3276791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3044" dirty="0" smtClean="0">
                <a:solidFill>
                  <a:srgbClr val="92DCEF"/>
                </a:solidFill>
                <a:latin typeface="Mokoto"/>
              </a:rPr>
              <a:t>Group 18</a:t>
            </a:r>
            <a:endParaRPr lang="en-US" sz="3044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001619" y="-711833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1333138"/>
            <a:ext cx="87630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fr-CM" sz="5936" dirty="0" smtClean="0">
                <a:solidFill>
                  <a:srgbClr val="92DCEF"/>
                </a:solidFill>
                <a:latin typeface="Mokoto"/>
              </a:rPr>
              <a:t>5, DEPLOYMENT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1" y="2598476"/>
            <a:ext cx="495300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 </a:t>
            </a: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Deployment Diagram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is a type of diagram in the Unified Modeling Language (UML) that models the physical deployment of artifacts (software or system components) on nodes (hardware or server components).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96" y="2823964"/>
            <a:ext cx="11671804" cy="52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3898" y="473644"/>
            <a:ext cx="1855810" cy="1821014"/>
          </a:xfrm>
          <a:custGeom>
            <a:avLst/>
            <a:gdLst/>
            <a:ahLst/>
            <a:cxnLst/>
            <a:rect l="l" t="t" r="r" b="b"/>
            <a:pathLst>
              <a:path w="1855810" h="1821014">
                <a:moveTo>
                  <a:pt x="0" y="0"/>
                </a:moveTo>
                <a:lnTo>
                  <a:pt x="1855810" y="0"/>
                </a:lnTo>
                <a:lnTo>
                  <a:pt x="1855810" y="1821013"/>
                </a:lnTo>
                <a:lnTo>
                  <a:pt x="0" y="182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82103" y="2294658"/>
            <a:ext cx="5105897" cy="4608125"/>
          </a:xfrm>
          <a:custGeom>
            <a:avLst/>
            <a:gdLst/>
            <a:ahLst/>
            <a:cxnLst/>
            <a:rect l="l" t="t" r="r" b="b"/>
            <a:pathLst>
              <a:path w="5998894" h="4608125">
                <a:moveTo>
                  <a:pt x="0" y="0"/>
                </a:moveTo>
                <a:lnTo>
                  <a:pt x="5998895" y="0"/>
                </a:lnTo>
                <a:lnTo>
                  <a:pt x="5998895" y="4608125"/>
                </a:lnTo>
                <a:lnTo>
                  <a:pt x="0" y="460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58037" y="473644"/>
            <a:ext cx="6738825" cy="186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 smtClean="0">
                <a:solidFill>
                  <a:srgbClr val="92DCEF"/>
                </a:solidFill>
                <a:latin typeface="Mokoto"/>
              </a:rPr>
              <a:t>System DESIGN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54501" y="2476500"/>
            <a:ext cx="10972800" cy="7142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System design</a:t>
            </a:r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is the process of defining the architecture, components, modules, interfaces, and data for a system to satisfy specified requirements. It involves translating the logical design of a system into a physical blueprint, which includes both hardware and software specifications. The goal of system design is to create </a:t>
            </a:r>
            <a:r>
              <a:rPr lang="en-US" sz="4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 blueprint </a:t>
            </a:r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that provides the functionality, performance, and scalability required by the system's stakeholders.</a:t>
            </a:r>
          </a:p>
          <a:p>
            <a:pPr algn="just">
              <a:lnSpc>
                <a:spcPts val="2940"/>
              </a:lnSpc>
            </a:pP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  <a:latin typeface="Montserrat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4223" y="985003"/>
            <a:ext cx="1455160" cy="7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 dirty="0" smtClean="0">
                <a:solidFill>
                  <a:srgbClr val="92DCEF"/>
                </a:solidFill>
                <a:latin typeface="Mokoto"/>
              </a:rPr>
              <a:t>2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</p:spTree>
    <p:extLst>
      <p:ext uri="{BB962C8B-B14F-4D97-AF65-F5344CB8AC3E}">
        <p14:creationId xmlns:p14="http://schemas.microsoft.com/office/powerpoint/2010/main" val="5430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06353" y="940548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95274" y="1191652"/>
            <a:ext cx="3706055" cy="3709947"/>
            <a:chOff x="0" y="0"/>
            <a:chExt cx="976080" cy="9771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6080" cy="977105"/>
            </a:xfrm>
            <a:custGeom>
              <a:avLst/>
              <a:gdLst/>
              <a:ahLst/>
              <a:cxnLst/>
              <a:rect l="l" t="t" r="r" b="b"/>
              <a:pathLst>
                <a:path w="976080" h="977105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76080" cy="1015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86672" y="1191652"/>
            <a:ext cx="3706055" cy="3709947"/>
            <a:chOff x="0" y="0"/>
            <a:chExt cx="976080" cy="977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6080" cy="977105"/>
            </a:xfrm>
            <a:custGeom>
              <a:avLst/>
              <a:gdLst/>
              <a:ahLst/>
              <a:cxnLst/>
              <a:rect l="l" t="t" r="r" b="b"/>
              <a:pathLst>
                <a:path w="976080" h="977105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76080" cy="1015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14282" y="5385401"/>
            <a:ext cx="3706055" cy="3709947"/>
            <a:chOff x="0" y="0"/>
            <a:chExt cx="976080" cy="9771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6080" cy="977105"/>
            </a:xfrm>
            <a:custGeom>
              <a:avLst/>
              <a:gdLst/>
              <a:ahLst/>
              <a:cxnLst/>
              <a:rect l="l" t="t" r="r" b="b"/>
              <a:pathLst>
                <a:path w="976080" h="977105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76080" cy="1015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86672" y="5385401"/>
            <a:ext cx="3706055" cy="3709947"/>
            <a:chOff x="0" y="0"/>
            <a:chExt cx="976080" cy="9771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76080" cy="977105"/>
            </a:xfrm>
            <a:custGeom>
              <a:avLst/>
              <a:gdLst/>
              <a:ahLst/>
              <a:cxnLst/>
              <a:rect l="l" t="t" r="r" b="b"/>
              <a:pathLst>
                <a:path w="976080" h="977105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76080" cy="1015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76097" y="3875597"/>
            <a:ext cx="2535806" cy="253580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736443" y="4717347"/>
            <a:ext cx="2815114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7"/>
              </a:lnSpc>
            </a:pPr>
            <a:r>
              <a:rPr lang="fr-CM" sz="3898" dirty="0" smtClean="0">
                <a:solidFill>
                  <a:srgbClr val="00122B"/>
                </a:solidFill>
                <a:latin typeface="Mokoto"/>
              </a:rPr>
              <a:t>HYBRID</a:t>
            </a:r>
            <a:endParaRPr lang="en-US" sz="3898" dirty="0">
              <a:solidFill>
                <a:srgbClr val="00122B"/>
              </a:solidFill>
              <a:latin typeface="Mokot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698402" y="1317846"/>
            <a:ext cx="269979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Montserrat Bold" panose="020B0604020202020204" charset="0"/>
              </a:rPr>
              <a:t>Client Layer</a:t>
            </a:r>
            <a:endParaRPr lang="en-US" sz="3200" dirty="0">
              <a:solidFill>
                <a:schemeClr val="accent5">
                  <a:lumMod val="40000"/>
                  <a:lumOff val="60000"/>
                </a:schemeClr>
              </a:solidFill>
              <a:latin typeface="Montserrat Bold" panose="020B060402020202020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721939" y="1278797"/>
            <a:ext cx="3064137" cy="11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Montserrat Semi-Bold" panose="020B0604020202020204" charset="0"/>
              </a:rPr>
              <a:t>Backend Layer</a:t>
            </a:r>
            <a:endParaRPr lang="en-US" sz="3200" dirty="0">
              <a:solidFill>
                <a:schemeClr val="accent5">
                  <a:lumMod val="40000"/>
                  <a:lumOff val="60000"/>
                </a:schemeClr>
              </a:solidFill>
              <a:latin typeface="Montserrat Semi-Bold" panose="020B060402020202020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176265" y="6441434"/>
            <a:ext cx="374407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dirty="0" smtClean="0">
                <a:solidFill>
                  <a:srgbClr val="A2E3F9"/>
                </a:solidFill>
                <a:latin typeface="Montserrat Bold"/>
              </a:rPr>
              <a:t>Security Layer</a:t>
            </a:r>
            <a:endParaRPr lang="en-US" sz="2999" dirty="0">
              <a:solidFill>
                <a:srgbClr val="A2E3F9"/>
              </a:solidFill>
              <a:latin typeface="Montserra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37365" y="6114021"/>
            <a:ext cx="338572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 smtClean="0">
                <a:solidFill>
                  <a:srgbClr val="A2E3F9"/>
                </a:solidFill>
                <a:latin typeface="Montserrat Bold"/>
              </a:rPr>
              <a:t>Integration</a:t>
            </a:r>
            <a:r>
              <a:rPr lang="en-US" sz="3199" dirty="0" smtClean="0">
                <a:solidFill>
                  <a:srgbClr val="A2E3F9"/>
                </a:solidFill>
                <a:latin typeface="Montserrat Bold"/>
              </a:rPr>
              <a:t> Layer</a:t>
            </a:r>
            <a:endParaRPr lang="en-US" sz="3199" dirty="0" smtClean="0">
              <a:solidFill>
                <a:srgbClr val="A2E3F9"/>
              </a:solidFill>
              <a:latin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549549" y="2054454"/>
            <a:ext cx="3035520" cy="1775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Montserrat Semi-Bold" panose="020B0604020202020204" charset="0"/>
              </a:rPr>
              <a:t>Developed using React Native or Flutter to ensure cross-platform </a:t>
            </a:r>
            <a:r>
              <a:rPr lang="en-US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ontserrat Semi-Bold" panose="020B0604020202020204" charset="0"/>
              </a:rPr>
              <a:t>compatibility, Features </a:t>
            </a: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Montserrat Semi-Bold" panose="020B0604020202020204" charset="0"/>
              </a:rPr>
              <a:t>include user login, disaster reporting, assistance requests, and resource location.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endParaRPr lang="en-US" sz="1400" dirty="0">
              <a:solidFill>
                <a:schemeClr val="accent5">
                  <a:lumMod val="40000"/>
                  <a:lumOff val="60000"/>
                </a:schemeClr>
              </a:solidFill>
              <a:latin typeface="Montserrat Semi-Bold" panose="020B060402020202020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31506" y="2489919"/>
            <a:ext cx="303552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/>
            <a:r>
              <a:rPr lang="en-US" sz="14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ontserrat Semi-Bold" panose="020B0604020202020204" charset="0"/>
              </a:rPr>
              <a:t>ntegrating</a:t>
            </a:r>
            <a:r>
              <a:rPr lang="en-US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ontserrat Semi-Bold" panose="020B0604020202020204" charset="0"/>
              </a:rPr>
              <a:t> </a:t>
            </a: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Montserrat Semi-Bold" panose="020B0604020202020204" charset="0"/>
              </a:rPr>
              <a:t>cloud-based services with traditional server-based components to ensure scalability, reliability, and efficiency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32891" y="7158956"/>
            <a:ext cx="3035520" cy="126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Montserrat Semi-Bold" panose="020B0604020202020204" charset="0"/>
              </a:rPr>
              <a:t>involves addressing multiple aspects of security, including data protection, secure communication, authentication, and authorization</a:t>
            </a:r>
            <a:endParaRPr lang="en-US" sz="1400" dirty="0">
              <a:solidFill>
                <a:schemeClr val="accent5">
                  <a:lumMod val="40000"/>
                  <a:lumOff val="60000"/>
                </a:schemeClr>
              </a:solidFill>
              <a:latin typeface="Montserrat Semi-Bold" panose="020B0604020202020204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721939" y="7265610"/>
            <a:ext cx="3035520" cy="126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Montserrat Semi-Bold" panose="020B0604020202020204" charset="0"/>
              </a:rPr>
              <a:t>The integration layer ensures seamless communication and data exchange between various components, external systems, and services.</a:t>
            </a:r>
            <a:endParaRPr lang="en-US" sz="1400" dirty="0">
              <a:solidFill>
                <a:schemeClr val="accent5">
                  <a:lumMod val="40000"/>
                  <a:lumOff val="60000"/>
                </a:schemeClr>
              </a:solidFill>
              <a:latin typeface="Montserrat Semi-Bold" panose="020B0604020202020204" charset="0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628409" y="189181"/>
            <a:ext cx="128778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fr-CM" sz="5936" dirty="0" smtClean="0">
                <a:solidFill>
                  <a:srgbClr val="92DCEF"/>
                </a:solidFill>
                <a:latin typeface="Mokoto"/>
              </a:rPr>
              <a:t>HYBRID ARCHITECTURE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2173789"/>
            <a:ext cx="1287780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fr-CM" sz="5936" dirty="0" smtClean="0">
                <a:solidFill>
                  <a:srgbClr val="92DCEF"/>
                </a:solidFill>
                <a:latin typeface="Mokoto"/>
              </a:rPr>
              <a:t>CONCLUSION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14600" y="3796999"/>
            <a:ext cx="82296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Montserrat Semi-Bold" panose="020B0604020202020204" charset="0"/>
              </a:rPr>
              <a:t>The UML diagrams and the hybrid architecture provide a comprehensive blueprint for developing a disaster management mobile application. By following this structured approach, we are well-positioned to develop a disaster management mobile application that significantly enhances disaster response and management capabilities, ultimately saving lives and improving resilience in disaster-prone areas.</a:t>
            </a:r>
          </a:p>
        </p:txBody>
      </p:sp>
    </p:spTree>
    <p:extLst>
      <p:ext uri="{BB962C8B-B14F-4D97-AF65-F5344CB8AC3E}">
        <p14:creationId xmlns:p14="http://schemas.microsoft.com/office/powerpoint/2010/main" val="211681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01619" y="6685712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10805" y="4016039"/>
            <a:ext cx="4272443" cy="5242261"/>
          </a:xfrm>
          <a:custGeom>
            <a:avLst/>
            <a:gdLst/>
            <a:ahLst/>
            <a:cxnLst/>
            <a:rect l="l" t="t" r="r" b="b"/>
            <a:pathLst>
              <a:path w="4272443" h="5242261">
                <a:moveTo>
                  <a:pt x="0" y="0"/>
                </a:moveTo>
                <a:lnTo>
                  <a:pt x="4272443" y="0"/>
                </a:lnTo>
                <a:lnTo>
                  <a:pt x="4272443" y="5242261"/>
                </a:lnTo>
                <a:lnTo>
                  <a:pt x="0" y="524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88903" y="1028700"/>
            <a:ext cx="4394345" cy="6124523"/>
          </a:xfrm>
          <a:custGeom>
            <a:avLst/>
            <a:gdLst/>
            <a:ahLst/>
            <a:cxnLst/>
            <a:rect l="l" t="t" r="r" b="b"/>
            <a:pathLst>
              <a:path w="4394345" h="6124523">
                <a:moveTo>
                  <a:pt x="0" y="0"/>
                </a:moveTo>
                <a:lnTo>
                  <a:pt x="4394345" y="0"/>
                </a:lnTo>
                <a:lnTo>
                  <a:pt x="4394345" y="6124523"/>
                </a:lnTo>
                <a:lnTo>
                  <a:pt x="0" y="6124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091385" y="3046697"/>
            <a:ext cx="4182770" cy="4114800"/>
          </a:xfrm>
          <a:custGeom>
            <a:avLst/>
            <a:gdLst/>
            <a:ahLst/>
            <a:cxnLst/>
            <a:rect l="l" t="t" r="r" b="b"/>
            <a:pathLst>
              <a:path w="4182770" h="411480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56062" y="2466820"/>
            <a:ext cx="6187938" cy="130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5"/>
              </a:lnSpc>
            </a:pPr>
            <a:r>
              <a:rPr lang="en-US" sz="7596">
                <a:solidFill>
                  <a:srgbClr val="92DCEF"/>
                </a:solidFill>
                <a:latin typeface="Mokoto"/>
              </a:rPr>
              <a:t>Thanks!</a:t>
            </a:r>
          </a:p>
        </p:txBody>
      </p:sp>
      <p:sp>
        <p:nvSpPr>
          <p:cNvPr id="8" name="Freeform 8"/>
          <p:cNvSpPr/>
          <p:nvPr/>
        </p:nvSpPr>
        <p:spPr>
          <a:xfrm>
            <a:off x="15001619" y="-711833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7265" y="2166071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961129" y="8599932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455814" y="3066566"/>
            <a:ext cx="5553819" cy="2134690"/>
            <a:chOff x="0" y="0"/>
            <a:chExt cx="1462734" cy="5622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2734" cy="562223"/>
            </a:xfrm>
            <a:custGeom>
              <a:avLst/>
              <a:gdLst/>
              <a:ahLst/>
              <a:cxnLst/>
              <a:rect l="l" t="t" r="r" b="b"/>
              <a:pathLst>
                <a:path w="1462734" h="562223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534343"/>
                  </a:lnTo>
                  <a:cubicBezTo>
                    <a:pt x="1462734" y="541738"/>
                    <a:pt x="1459797" y="548829"/>
                    <a:pt x="1454568" y="554057"/>
                  </a:cubicBezTo>
                  <a:cubicBezTo>
                    <a:pt x="1449340" y="559286"/>
                    <a:pt x="1442249" y="562223"/>
                    <a:pt x="1434854" y="562223"/>
                  </a:cubicBezTo>
                  <a:lnTo>
                    <a:pt x="27880" y="562223"/>
                  </a:lnTo>
                  <a:cubicBezTo>
                    <a:pt x="12482" y="562223"/>
                    <a:pt x="0" y="549741"/>
                    <a:pt x="0" y="534343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48188" y="895350"/>
            <a:ext cx="10991624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TABLE OF CONTENT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455814" y="6049000"/>
            <a:ext cx="5553819" cy="2134690"/>
            <a:chOff x="0" y="0"/>
            <a:chExt cx="1462734" cy="5622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2734" cy="562223"/>
            </a:xfrm>
            <a:custGeom>
              <a:avLst/>
              <a:gdLst/>
              <a:ahLst/>
              <a:cxnLst/>
              <a:rect l="l" t="t" r="r" b="b"/>
              <a:pathLst>
                <a:path w="1462734" h="562223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534343"/>
                  </a:lnTo>
                  <a:cubicBezTo>
                    <a:pt x="1462734" y="541738"/>
                    <a:pt x="1459797" y="548829"/>
                    <a:pt x="1454568" y="554057"/>
                  </a:cubicBezTo>
                  <a:cubicBezTo>
                    <a:pt x="1449340" y="559286"/>
                    <a:pt x="1442249" y="562223"/>
                    <a:pt x="1434854" y="562223"/>
                  </a:cubicBezTo>
                  <a:lnTo>
                    <a:pt x="27880" y="562223"/>
                  </a:lnTo>
                  <a:cubicBezTo>
                    <a:pt x="12482" y="562223"/>
                    <a:pt x="0" y="549741"/>
                    <a:pt x="0" y="534343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79201" y="6049000"/>
            <a:ext cx="5553819" cy="2134690"/>
            <a:chOff x="0" y="0"/>
            <a:chExt cx="1462734" cy="5622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62734" cy="562223"/>
            </a:xfrm>
            <a:custGeom>
              <a:avLst/>
              <a:gdLst/>
              <a:ahLst/>
              <a:cxnLst/>
              <a:rect l="l" t="t" r="r" b="b"/>
              <a:pathLst>
                <a:path w="1462734" h="562223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534343"/>
                  </a:lnTo>
                  <a:cubicBezTo>
                    <a:pt x="1462734" y="541738"/>
                    <a:pt x="1459797" y="548829"/>
                    <a:pt x="1454568" y="554057"/>
                  </a:cubicBezTo>
                  <a:cubicBezTo>
                    <a:pt x="1449340" y="559286"/>
                    <a:pt x="1442249" y="562223"/>
                    <a:pt x="1434854" y="562223"/>
                  </a:cubicBezTo>
                  <a:lnTo>
                    <a:pt x="27880" y="562223"/>
                  </a:lnTo>
                  <a:cubicBezTo>
                    <a:pt x="12482" y="562223"/>
                    <a:pt x="0" y="549741"/>
                    <a:pt x="0" y="534343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45900" y="3523498"/>
            <a:ext cx="1120750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079201" y="3008810"/>
            <a:ext cx="5553819" cy="2134690"/>
            <a:chOff x="0" y="0"/>
            <a:chExt cx="1462734" cy="5622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62734" cy="562223"/>
            </a:xfrm>
            <a:custGeom>
              <a:avLst/>
              <a:gdLst/>
              <a:ahLst/>
              <a:cxnLst/>
              <a:rect l="l" t="t" r="r" b="b"/>
              <a:pathLst>
                <a:path w="1462734" h="562223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534343"/>
                  </a:lnTo>
                  <a:cubicBezTo>
                    <a:pt x="1462734" y="541738"/>
                    <a:pt x="1459797" y="548829"/>
                    <a:pt x="1454568" y="554057"/>
                  </a:cubicBezTo>
                  <a:cubicBezTo>
                    <a:pt x="1449340" y="559286"/>
                    <a:pt x="1442249" y="562223"/>
                    <a:pt x="1434854" y="562223"/>
                  </a:cubicBezTo>
                  <a:lnTo>
                    <a:pt x="27880" y="562223"/>
                  </a:lnTo>
                  <a:cubicBezTo>
                    <a:pt x="12482" y="562223"/>
                    <a:pt x="0" y="549741"/>
                    <a:pt x="0" y="534343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303530" y="3552073"/>
            <a:ext cx="1626187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45900" y="6496407"/>
            <a:ext cx="1566723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03530" y="6496407"/>
            <a:ext cx="1566723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97906" y="3634330"/>
            <a:ext cx="3555920" cy="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 smtClean="0">
                <a:solidFill>
                  <a:srgbClr val="003845"/>
                </a:solidFill>
                <a:latin typeface="Montserrat Semi-Bold"/>
              </a:rPr>
              <a:t>Introduction</a:t>
            </a:r>
            <a:endParaRPr lang="en-US" sz="2100" dirty="0">
              <a:solidFill>
                <a:srgbClr val="003845"/>
              </a:solidFill>
              <a:latin typeface="Montserrat Semi-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929717" y="3817396"/>
            <a:ext cx="3269286" cy="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fr-CM" sz="2100" dirty="0" smtClean="0">
                <a:solidFill>
                  <a:srgbClr val="003845"/>
                </a:solidFill>
                <a:latin typeface="Montserrat Semi-Bold"/>
              </a:rPr>
              <a:t>System </a:t>
            </a:r>
            <a:r>
              <a:rPr lang="fr-CM" sz="2100" dirty="0" err="1" smtClean="0">
                <a:solidFill>
                  <a:srgbClr val="003845"/>
                </a:solidFill>
                <a:latin typeface="Montserrat Semi-Bold"/>
              </a:rPr>
              <a:t>modelling</a:t>
            </a:r>
            <a:endParaRPr lang="en-US" sz="2100" dirty="0">
              <a:solidFill>
                <a:srgbClr val="003845"/>
              </a:solidFill>
              <a:latin typeface="Montserrat Semi-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312623" y="6790306"/>
            <a:ext cx="3299018" cy="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 smtClean="0">
                <a:solidFill>
                  <a:srgbClr val="003845"/>
                </a:solidFill>
                <a:latin typeface="Montserrat Semi-Bold"/>
              </a:rPr>
              <a:t>System design</a:t>
            </a:r>
            <a:endParaRPr lang="en-US" sz="2100" dirty="0">
              <a:solidFill>
                <a:srgbClr val="003845"/>
              </a:solidFill>
              <a:latin typeface="Montserrat Semi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973676" y="6770866"/>
            <a:ext cx="3555920" cy="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fr-CM" sz="2100" dirty="0" smtClean="0">
                <a:solidFill>
                  <a:srgbClr val="003845"/>
                </a:solidFill>
                <a:latin typeface="Montserrat Semi-Bold"/>
              </a:rPr>
              <a:t>Conclusion</a:t>
            </a:r>
            <a:endParaRPr lang="en-US" sz="2100" dirty="0">
              <a:solidFill>
                <a:srgbClr val="003845"/>
              </a:solidFill>
              <a:latin typeface="Montserrat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37717" y="1862387"/>
            <a:ext cx="11412565" cy="6562225"/>
          </a:xfrm>
          <a:custGeom>
            <a:avLst/>
            <a:gdLst/>
            <a:ahLst/>
            <a:cxnLst/>
            <a:rect l="l" t="t" r="r" b="b"/>
            <a:pathLst>
              <a:path w="11412565" h="6562225">
                <a:moveTo>
                  <a:pt x="0" y="0"/>
                </a:moveTo>
                <a:lnTo>
                  <a:pt x="11412566" y="0"/>
                </a:lnTo>
                <a:lnTo>
                  <a:pt x="11412566" y="6562226"/>
                </a:lnTo>
                <a:lnTo>
                  <a:pt x="0" y="6562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276" y="63672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76201" y="3125896"/>
            <a:ext cx="7935597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76201" y="4443132"/>
            <a:ext cx="7935597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Developing a disaster management mobile application requires careful consideration of system modeling and design principles to ensure it is effective, reliable, and user-friendly. By leveraging modern technologies and adhering to best practices in system modeling and design, the application can significantly contribute to disaster preparedness, response, and recovery efforts.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4173200" y="-1950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8050" y="2777707"/>
            <a:ext cx="1855810" cy="1821014"/>
          </a:xfrm>
          <a:custGeom>
            <a:avLst/>
            <a:gdLst/>
            <a:ahLst/>
            <a:cxnLst/>
            <a:rect l="l" t="t" r="r" b="b"/>
            <a:pathLst>
              <a:path w="1855810" h="1821014">
                <a:moveTo>
                  <a:pt x="0" y="0"/>
                </a:moveTo>
                <a:lnTo>
                  <a:pt x="1855810" y="0"/>
                </a:lnTo>
                <a:lnTo>
                  <a:pt x="1855810" y="1821013"/>
                </a:lnTo>
                <a:lnTo>
                  <a:pt x="0" y="182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76667" y="2294658"/>
            <a:ext cx="5998894" cy="4608125"/>
          </a:xfrm>
          <a:custGeom>
            <a:avLst/>
            <a:gdLst/>
            <a:ahLst/>
            <a:cxnLst/>
            <a:rect l="l" t="t" r="r" b="b"/>
            <a:pathLst>
              <a:path w="5998894" h="4608125">
                <a:moveTo>
                  <a:pt x="0" y="0"/>
                </a:moveTo>
                <a:lnTo>
                  <a:pt x="5998895" y="0"/>
                </a:lnTo>
                <a:lnTo>
                  <a:pt x="5998895" y="4608125"/>
                </a:lnTo>
                <a:lnTo>
                  <a:pt x="0" y="460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84510" y="1980987"/>
            <a:ext cx="6738825" cy="186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 smtClean="0">
                <a:solidFill>
                  <a:srgbClr val="92DCEF"/>
                </a:solidFill>
                <a:latin typeface="Mokoto"/>
              </a:rPr>
              <a:t>System Modelling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84510" y="4598720"/>
            <a:ext cx="7935597" cy="152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System modeling involves creating abstract representations of a system to understand and analyze its structure and behavior.</a:t>
            </a:r>
            <a:endParaRPr lang="en-US" sz="4000" dirty="0">
              <a:solidFill>
                <a:schemeClr val="accent5">
                  <a:lumMod val="40000"/>
                  <a:lumOff val="60000"/>
                </a:schemeClr>
              </a:solidFill>
              <a:latin typeface="Montserrat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8375" y="3106376"/>
            <a:ext cx="1455160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 dirty="0">
                <a:solidFill>
                  <a:srgbClr val="92DCEF"/>
                </a:solidFill>
                <a:latin typeface="Mokoto"/>
              </a:rPr>
              <a:t>01</a:t>
            </a:r>
          </a:p>
        </p:txBody>
      </p:sp>
      <p:grpSp>
        <p:nvGrpSpPr>
          <p:cNvPr id="9" name="Group 5"/>
          <p:cNvGrpSpPr/>
          <p:nvPr/>
        </p:nvGrpSpPr>
        <p:grpSpPr>
          <a:xfrm>
            <a:off x="1590046" y="6594928"/>
            <a:ext cx="5553819" cy="883313"/>
            <a:chOff x="0" y="0"/>
            <a:chExt cx="1462734" cy="562223"/>
          </a:xfrm>
        </p:grpSpPr>
        <p:sp>
          <p:nvSpPr>
            <p:cNvPr id="10" name="Freeform 6"/>
            <p:cNvSpPr/>
            <p:nvPr/>
          </p:nvSpPr>
          <p:spPr>
            <a:xfrm>
              <a:off x="0" y="0"/>
              <a:ext cx="1462734" cy="562223"/>
            </a:xfrm>
            <a:custGeom>
              <a:avLst/>
              <a:gdLst/>
              <a:ahLst/>
              <a:cxnLst/>
              <a:rect l="l" t="t" r="r" b="b"/>
              <a:pathLst>
                <a:path w="1462734" h="562223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534343"/>
                  </a:lnTo>
                  <a:cubicBezTo>
                    <a:pt x="1462734" y="541738"/>
                    <a:pt x="1459797" y="548829"/>
                    <a:pt x="1454568" y="554057"/>
                  </a:cubicBezTo>
                  <a:cubicBezTo>
                    <a:pt x="1449340" y="559286"/>
                    <a:pt x="1442249" y="562223"/>
                    <a:pt x="1434854" y="562223"/>
                  </a:cubicBezTo>
                  <a:lnTo>
                    <a:pt x="27880" y="562223"/>
                  </a:lnTo>
                  <a:cubicBezTo>
                    <a:pt x="12482" y="562223"/>
                    <a:pt x="0" y="549741"/>
                    <a:pt x="0" y="534343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  <p:txBody>
            <a:bodyPr/>
            <a:lstStyle/>
            <a:p>
              <a:pPr algn="ctr"/>
              <a:r>
                <a:rPr lang="fr-CM" sz="4400" dirty="0" err="1" smtClean="0"/>
                <a:t>Context</a:t>
              </a:r>
              <a:r>
                <a:rPr lang="fr-CM" sz="4400" dirty="0" smtClean="0"/>
                <a:t> </a:t>
              </a:r>
              <a:endParaRPr lang="en-US" sz="4400" dirty="0"/>
            </a:p>
          </p:txBody>
        </p:sp>
        <p:sp>
          <p:nvSpPr>
            <p:cNvPr id="11" name="TextBox 7"/>
            <p:cNvSpPr txBox="1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6"/>
          <p:cNvSpPr/>
          <p:nvPr/>
        </p:nvSpPr>
        <p:spPr>
          <a:xfrm>
            <a:off x="1555955" y="7765291"/>
            <a:ext cx="5553819" cy="883313"/>
          </a:xfrm>
          <a:custGeom>
            <a:avLst/>
            <a:gdLst/>
            <a:ahLst/>
            <a:cxnLst/>
            <a:rect l="l" t="t" r="r" b="b"/>
            <a:pathLst>
              <a:path w="1462734" h="562223">
                <a:moveTo>
                  <a:pt x="27880" y="0"/>
                </a:moveTo>
                <a:lnTo>
                  <a:pt x="1434854" y="0"/>
                </a:lnTo>
                <a:cubicBezTo>
                  <a:pt x="1450252" y="0"/>
                  <a:pt x="1462734" y="12482"/>
                  <a:pt x="1462734" y="27880"/>
                </a:cubicBezTo>
                <a:lnTo>
                  <a:pt x="1462734" y="534343"/>
                </a:lnTo>
                <a:cubicBezTo>
                  <a:pt x="1462734" y="541738"/>
                  <a:pt x="1459797" y="548829"/>
                  <a:pt x="1454568" y="554057"/>
                </a:cubicBezTo>
                <a:cubicBezTo>
                  <a:pt x="1449340" y="559286"/>
                  <a:pt x="1442249" y="562223"/>
                  <a:pt x="1434854" y="562223"/>
                </a:cubicBezTo>
                <a:lnTo>
                  <a:pt x="27880" y="562223"/>
                </a:lnTo>
                <a:cubicBezTo>
                  <a:pt x="12482" y="562223"/>
                  <a:pt x="0" y="549741"/>
                  <a:pt x="0" y="534343"/>
                </a:cubicBezTo>
                <a:lnTo>
                  <a:pt x="0" y="27880"/>
                </a:lnTo>
                <a:cubicBezTo>
                  <a:pt x="0" y="12482"/>
                  <a:pt x="12482" y="0"/>
                  <a:pt x="27880" y="0"/>
                </a:cubicBezTo>
                <a:close/>
              </a:path>
            </a:pathLst>
          </a:custGeom>
          <a:solidFill>
            <a:srgbClr val="00D0FF"/>
          </a:solidFill>
        </p:spPr>
        <p:txBody>
          <a:bodyPr/>
          <a:lstStyle/>
          <a:p>
            <a:pPr algn="ctr"/>
            <a:r>
              <a:rPr lang="fr-CM" sz="4400" dirty="0" err="1" smtClean="0"/>
              <a:t>Sequence</a:t>
            </a:r>
            <a:endParaRPr lang="en-US" sz="4400" dirty="0"/>
          </a:p>
        </p:txBody>
      </p:sp>
      <p:sp>
        <p:nvSpPr>
          <p:cNvPr id="13" name="Freeform 6"/>
          <p:cNvSpPr/>
          <p:nvPr/>
        </p:nvSpPr>
        <p:spPr>
          <a:xfrm>
            <a:off x="7271457" y="6615291"/>
            <a:ext cx="5553819" cy="883313"/>
          </a:xfrm>
          <a:custGeom>
            <a:avLst/>
            <a:gdLst/>
            <a:ahLst/>
            <a:cxnLst/>
            <a:rect l="l" t="t" r="r" b="b"/>
            <a:pathLst>
              <a:path w="1462734" h="562223">
                <a:moveTo>
                  <a:pt x="27880" y="0"/>
                </a:moveTo>
                <a:lnTo>
                  <a:pt x="1434854" y="0"/>
                </a:lnTo>
                <a:cubicBezTo>
                  <a:pt x="1450252" y="0"/>
                  <a:pt x="1462734" y="12482"/>
                  <a:pt x="1462734" y="27880"/>
                </a:cubicBezTo>
                <a:lnTo>
                  <a:pt x="1462734" y="534343"/>
                </a:lnTo>
                <a:cubicBezTo>
                  <a:pt x="1462734" y="541738"/>
                  <a:pt x="1459797" y="548829"/>
                  <a:pt x="1454568" y="554057"/>
                </a:cubicBezTo>
                <a:cubicBezTo>
                  <a:pt x="1449340" y="559286"/>
                  <a:pt x="1442249" y="562223"/>
                  <a:pt x="1434854" y="562223"/>
                </a:cubicBezTo>
                <a:lnTo>
                  <a:pt x="27880" y="562223"/>
                </a:lnTo>
                <a:cubicBezTo>
                  <a:pt x="12482" y="562223"/>
                  <a:pt x="0" y="549741"/>
                  <a:pt x="0" y="534343"/>
                </a:cubicBezTo>
                <a:lnTo>
                  <a:pt x="0" y="27880"/>
                </a:lnTo>
                <a:cubicBezTo>
                  <a:pt x="0" y="12482"/>
                  <a:pt x="12482" y="0"/>
                  <a:pt x="27880" y="0"/>
                </a:cubicBezTo>
                <a:close/>
              </a:path>
            </a:pathLst>
          </a:custGeom>
          <a:solidFill>
            <a:srgbClr val="00D0FF"/>
          </a:solidFill>
        </p:spPr>
        <p:txBody>
          <a:bodyPr/>
          <a:lstStyle/>
          <a:p>
            <a:pPr algn="ctr"/>
            <a:r>
              <a:rPr lang="fr-CM" sz="4400" dirty="0" err="1" smtClean="0"/>
              <a:t>Usecase</a:t>
            </a:r>
            <a:endParaRPr lang="en-US" sz="4400" dirty="0"/>
          </a:p>
        </p:txBody>
      </p:sp>
      <p:sp>
        <p:nvSpPr>
          <p:cNvPr id="14" name="Freeform 6"/>
          <p:cNvSpPr/>
          <p:nvPr/>
        </p:nvSpPr>
        <p:spPr>
          <a:xfrm>
            <a:off x="7271457" y="7765290"/>
            <a:ext cx="5553819" cy="883313"/>
          </a:xfrm>
          <a:custGeom>
            <a:avLst/>
            <a:gdLst/>
            <a:ahLst/>
            <a:cxnLst/>
            <a:rect l="l" t="t" r="r" b="b"/>
            <a:pathLst>
              <a:path w="1462734" h="562223">
                <a:moveTo>
                  <a:pt x="27880" y="0"/>
                </a:moveTo>
                <a:lnTo>
                  <a:pt x="1434854" y="0"/>
                </a:lnTo>
                <a:cubicBezTo>
                  <a:pt x="1450252" y="0"/>
                  <a:pt x="1462734" y="12482"/>
                  <a:pt x="1462734" y="27880"/>
                </a:cubicBezTo>
                <a:lnTo>
                  <a:pt x="1462734" y="534343"/>
                </a:lnTo>
                <a:cubicBezTo>
                  <a:pt x="1462734" y="541738"/>
                  <a:pt x="1459797" y="548829"/>
                  <a:pt x="1454568" y="554057"/>
                </a:cubicBezTo>
                <a:cubicBezTo>
                  <a:pt x="1449340" y="559286"/>
                  <a:pt x="1442249" y="562223"/>
                  <a:pt x="1434854" y="562223"/>
                </a:cubicBezTo>
                <a:lnTo>
                  <a:pt x="27880" y="562223"/>
                </a:lnTo>
                <a:cubicBezTo>
                  <a:pt x="12482" y="562223"/>
                  <a:pt x="0" y="549741"/>
                  <a:pt x="0" y="534343"/>
                </a:cubicBezTo>
                <a:lnTo>
                  <a:pt x="0" y="27880"/>
                </a:lnTo>
                <a:cubicBezTo>
                  <a:pt x="0" y="12482"/>
                  <a:pt x="12482" y="0"/>
                  <a:pt x="27880" y="0"/>
                </a:cubicBezTo>
                <a:close/>
              </a:path>
            </a:pathLst>
          </a:custGeom>
          <a:solidFill>
            <a:srgbClr val="00D0FF"/>
          </a:solidFill>
        </p:spPr>
        <p:txBody>
          <a:bodyPr/>
          <a:lstStyle/>
          <a:p>
            <a:pPr algn="ctr"/>
            <a:r>
              <a:rPr lang="fr-CM" sz="4400" dirty="0" smtClean="0"/>
              <a:t>Class</a:t>
            </a:r>
            <a:endParaRPr lang="en-US" sz="4400" dirty="0"/>
          </a:p>
        </p:txBody>
      </p:sp>
      <p:sp>
        <p:nvSpPr>
          <p:cNvPr id="15" name="Freeform 6"/>
          <p:cNvSpPr/>
          <p:nvPr/>
        </p:nvSpPr>
        <p:spPr>
          <a:xfrm>
            <a:off x="4648200" y="8818288"/>
            <a:ext cx="5553819" cy="883313"/>
          </a:xfrm>
          <a:custGeom>
            <a:avLst/>
            <a:gdLst/>
            <a:ahLst/>
            <a:cxnLst/>
            <a:rect l="l" t="t" r="r" b="b"/>
            <a:pathLst>
              <a:path w="1462734" h="562223">
                <a:moveTo>
                  <a:pt x="27880" y="0"/>
                </a:moveTo>
                <a:lnTo>
                  <a:pt x="1434854" y="0"/>
                </a:lnTo>
                <a:cubicBezTo>
                  <a:pt x="1450252" y="0"/>
                  <a:pt x="1462734" y="12482"/>
                  <a:pt x="1462734" y="27880"/>
                </a:cubicBezTo>
                <a:lnTo>
                  <a:pt x="1462734" y="534343"/>
                </a:lnTo>
                <a:cubicBezTo>
                  <a:pt x="1462734" y="541738"/>
                  <a:pt x="1459797" y="548829"/>
                  <a:pt x="1454568" y="554057"/>
                </a:cubicBezTo>
                <a:cubicBezTo>
                  <a:pt x="1449340" y="559286"/>
                  <a:pt x="1442249" y="562223"/>
                  <a:pt x="1434854" y="562223"/>
                </a:cubicBezTo>
                <a:lnTo>
                  <a:pt x="27880" y="562223"/>
                </a:lnTo>
                <a:cubicBezTo>
                  <a:pt x="12482" y="562223"/>
                  <a:pt x="0" y="549741"/>
                  <a:pt x="0" y="534343"/>
                </a:cubicBezTo>
                <a:lnTo>
                  <a:pt x="0" y="27880"/>
                </a:lnTo>
                <a:cubicBezTo>
                  <a:pt x="0" y="12482"/>
                  <a:pt x="12482" y="0"/>
                  <a:pt x="27880" y="0"/>
                </a:cubicBezTo>
                <a:close/>
              </a:path>
            </a:pathLst>
          </a:custGeom>
          <a:solidFill>
            <a:srgbClr val="00D0FF"/>
          </a:solidFill>
        </p:spPr>
        <p:txBody>
          <a:bodyPr/>
          <a:lstStyle/>
          <a:p>
            <a:pPr algn="ctr"/>
            <a:r>
              <a:rPr lang="fr-CM" sz="4400" dirty="0" err="1" smtClean="0"/>
              <a:t>Deployment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8201" y="1333138"/>
            <a:ext cx="64008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fr-CM" sz="5936" dirty="0" smtClean="0">
                <a:solidFill>
                  <a:srgbClr val="92DCEF"/>
                </a:solidFill>
                <a:latin typeface="Mokoto"/>
              </a:rPr>
              <a:t>1, CONTEXT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2598476"/>
            <a:ext cx="6781801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 </a:t>
            </a:r>
            <a:r>
              <a:rPr lang="en-US" sz="28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Context Diagram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is a high-level, visual representation of a system that shows the system as a single process and its interaction with external entities. It provides an overview of the system's boundary, its interactions with external entities, and the flow of information between them. 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Montserrat Semi-Bold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333138"/>
            <a:ext cx="8610600" cy="8687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8200" y="1333138"/>
            <a:ext cx="6629399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fr-CM" sz="5936" dirty="0" smtClean="0">
                <a:solidFill>
                  <a:srgbClr val="92DCEF"/>
                </a:solidFill>
                <a:latin typeface="Mokoto"/>
              </a:rPr>
              <a:t>2, USE CASE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2598476"/>
            <a:ext cx="6781801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 </a:t>
            </a: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Use Case Diagram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is a type of diagram defined by the Unified Modeling Language (UML) that represents the functional requirements of a system. It illustrates the interactions between the system and its external entities (actors), showing the system’s functionalities (use cases) from a user’s perspective.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92" y="419100"/>
            <a:ext cx="8339354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1333138"/>
            <a:ext cx="6857999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fr-CM" sz="5936" dirty="0" smtClean="0">
                <a:solidFill>
                  <a:srgbClr val="92DCEF"/>
                </a:solidFill>
                <a:latin typeface="Mokoto"/>
              </a:rPr>
              <a:t>3, SEQUENCE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2598476"/>
            <a:ext cx="6781801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 </a:t>
            </a: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Sequence Diagram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is a type of interaction diagram in the Unified Modeling Language (UML) that shows how objects interact with each other and in what order. 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90" y="541848"/>
            <a:ext cx="8528763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1333138"/>
            <a:ext cx="6857999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fr-CM" sz="5936" dirty="0" smtClean="0">
                <a:solidFill>
                  <a:srgbClr val="92DCEF"/>
                </a:solidFill>
                <a:latin typeface="Mokoto"/>
              </a:rPr>
              <a:t>3, SEQUENCE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2598476"/>
            <a:ext cx="6781801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 </a:t>
            </a: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Sequence Diagram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is a type of interaction diagram in the Unified Modeling Language (UML) that shows how objects interact with each other and in what order.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1" y="266700"/>
            <a:ext cx="8083048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" y="1333138"/>
            <a:ext cx="6857999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fr-CM" sz="5936" dirty="0" smtClean="0">
                <a:solidFill>
                  <a:srgbClr val="92DCEF"/>
                </a:solidFill>
                <a:latin typeface="Mokoto"/>
              </a:rPr>
              <a:t>4, CLASS</a:t>
            </a:r>
            <a:endParaRPr lang="en-US" sz="5936" dirty="0">
              <a:solidFill>
                <a:srgbClr val="92DCEF"/>
              </a:solidFill>
              <a:latin typeface="Mok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1" y="2598476"/>
            <a:ext cx="495300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 </a:t>
            </a: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Class Diagram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is a type of static structure diagram in the Unified Modeling Language (UML) that describes the structure of a system by showing its classes, their attributes, methods, and the relationships among the objects.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24" y="266700"/>
            <a:ext cx="1010372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590</Words>
  <Application>Microsoft Office PowerPoint</Application>
  <PresentationFormat>Personnalisé</PresentationFormat>
  <Paragraphs>50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Mokoto</vt:lpstr>
      <vt:lpstr>Montserrat Semi-Bold</vt:lpstr>
      <vt:lpstr>Montserrat 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Technology Pitch Deck Presentation</dc:title>
  <dc:creator>Lonchi Jordan</dc:creator>
  <cp:lastModifiedBy>Lonchi Jordan</cp:lastModifiedBy>
  <cp:revision>9</cp:revision>
  <dcterms:created xsi:type="dcterms:W3CDTF">2006-08-16T00:00:00Z</dcterms:created>
  <dcterms:modified xsi:type="dcterms:W3CDTF">2024-05-28T02:36:51Z</dcterms:modified>
  <dc:identifier>DAGGddES43w</dc:identifier>
</cp:coreProperties>
</file>